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30275213" cy="42811700"/>
  <p:notesSz cx="6797675" cy="9928225"/>
  <p:defaultTextStyle>
    <a:defPPr>
      <a:defRPr lang="de-DE"/>
    </a:defPPr>
    <a:lvl1pPr marL="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0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029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043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057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071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8086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6100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4114" algn="l" defTabSz="208801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4">
          <p15:clr>
            <a:srgbClr val="A4A3A4"/>
          </p15:clr>
        </p15:guide>
        <p15:guide id="2" pos="12128">
          <p15:clr>
            <a:srgbClr val="A4A3A4"/>
          </p15:clr>
        </p15:guide>
        <p15:guide id="3" pos="9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D5C"/>
    <a:srgbClr val="CAA371"/>
    <a:srgbClr val="A5CED8"/>
    <a:srgbClr val="505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414" autoAdjust="0"/>
  </p:normalViewPr>
  <p:slideViewPr>
    <p:cSldViewPr snapToGrid="0" snapToObjects="1">
      <p:cViewPr varScale="1">
        <p:scale>
          <a:sx n="10" d="100"/>
          <a:sy n="10" d="100"/>
        </p:scale>
        <p:origin x="1896" y="43"/>
      </p:cViewPr>
      <p:guideLst>
        <p:guide orient="horz" pos="13484"/>
        <p:guide pos="12128"/>
        <p:guide pos="9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75E59-D484-4F52-8748-518A63FEEBBC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4CB46-EEEF-4E28-8284-4B602618AF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7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F4CB46-EEEF-4E28-8284-4B602618AFB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626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22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761" y="9989400"/>
            <a:ext cx="27247692" cy="28253742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449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676284" y="10702928"/>
            <a:ext cx="22548727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14333" y="10702928"/>
            <a:ext cx="67157361" cy="228031763"/>
          </a:xfrm>
          <a:prstGeom prst="rect">
            <a:avLst/>
          </a:prstGeom>
        </p:spPr>
        <p:txBody>
          <a:bodyPr vert="eaVert" lIns="91432" tIns="45716" rIns="91432" bIns="45716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96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2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534" y="27510487"/>
            <a:ext cx="25733931" cy="8502879"/>
          </a:xfrm>
          <a:prstGeom prst="rect">
            <a:avLst/>
          </a:prstGeom>
        </p:spPr>
        <p:txBody>
          <a:bodyPr lIns="91432" tIns="45716" rIns="91432" bIns="45716" anchor="t"/>
          <a:lstStyle>
            <a:lvl1pPr algn="l">
              <a:defRPr sz="183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534" y="18145429"/>
            <a:ext cx="25733931" cy="936505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01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0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264043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4pPr>
            <a:lvl5pPr marL="8352057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5pPr>
            <a:lvl6pPr marL="10440071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6pPr>
            <a:lvl7pPr marL="12528086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7pPr>
            <a:lvl8pPr marL="1461610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8pPr>
            <a:lvl9pPr marL="16704114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75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14335" y="62364366"/>
            <a:ext cx="44850417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69339" y="62364366"/>
            <a:ext cx="44855671" cy="176370325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2700"/>
            </a:lvl1pPr>
            <a:lvl2pPr>
              <a:defRPr sz="111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28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2" y="9583086"/>
            <a:ext cx="13376809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762" y="13576859"/>
            <a:ext cx="13376809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79390" y="9583086"/>
            <a:ext cx="13382065" cy="3993776"/>
          </a:xfrm>
          <a:prstGeom prst="rect">
            <a:avLst/>
          </a:prstGeom>
        </p:spPr>
        <p:txBody>
          <a:bodyPr lIns="91432" tIns="45716" rIns="91432" bIns="45716" anchor="b"/>
          <a:lstStyle>
            <a:lvl1pPr marL="0" indent="0">
              <a:buNone/>
              <a:defRPr sz="11100" b="1"/>
            </a:lvl1pPr>
            <a:lvl2pPr marL="2088014" indent="0">
              <a:buNone/>
              <a:defRPr sz="9100" b="1"/>
            </a:lvl2pPr>
            <a:lvl3pPr marL="4176029" indent="0">
              <a:buNone/>
              <a:defRPr sz="8200" b="1"/>
            </a:lvl3pPr>
            <a:lvl4pPr marL="6264043" indent="0">
              <a:buNone/>
              <a:defRPr sz="7200" b="1"/>
            </a:lvl4pPr>
            <a:lvl5pPr marL="8352057" indent="0">
              <a:buNone/>
              <a:defRPr sz="7200" b="1"/>
            </a:lvl5pPr>
            <a:lvl6pPr marL="10440071" indent="0">
              <a:buNone/>
              <a:defRPr sz="7200" b="1"/>
            </a:lvl6pPr>
            <a:lvl7pPr marL="12528086" indent="0">
              <a:buNone/>
              <a:defRPr sz="7200" b="1"/>
            </a:lvl7pPr>
            <a:lvl8pPr marL="14616100" indent="0">
              <a:buNone/>
              <a:defRPr sz="7200" b="1"/>
            </a:lvl8pPr>
            <a:lvl9pPr marL="16704114" indent="0">
              <a:buNone/>
              <a:defRPr sz="7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79390" y="13576859"/>
            <a:ext cx="13382065" cy="24666283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1100"/>
            </a:lvl1pPr>
            <a:lvl2pPr>
              <a:defRPr sz="9100"/>
            </a:lvl2pPr>
            <a:lvl3pPr>
              <a:defRPr sz="82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266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455"/>
            <a:ext cx="27247692" cy="7135283"/>
          </a:xfrm>
          <a:prstGeom prst="rect">
            <a:avLst/>
          </a:prstGeom>
        </p:spPr>
        <p:txBody>
          <a:bodyPr lIns="91432" tIns="45716" rIns="91432" bIns="45716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595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81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4" y="1704542"/>
            <a:ext cx="9960334" cy="725420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6771" y="1704544"/>
            <a:ext cx="16924683" cy="36538600"/>
          </a:xfrm>
          <a:prstGeom prst="rect">
            <a:avLst/>
          </a:prstGeom>
        </p:spPr>
        <p:txBody>
          <a:bodyPr lIns="91432" tIns="45716" rIns="91432" bIns="45716"/>
          <a:lstStyle>
            <a:lvl1pPr>
              <a:defRPr sz="14700"/>
            </a:lvl1pPr>
            <a:lvl2pPr>
              <a:defRPr sz="12700"/>
            </a:lvl2pPr>
            <a:lvl3pPr>
              <a:defRPr sz="111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3764" y="8958749"/>
            <a:ext cx="9960334" cy="2928439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61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4155" y="29968192"/>
            <a:ext cx="18165128" cy="3537915"/>
          </a:xfrm>
          <a:prstGeom prst="rect">
            <a:avLst/>
          </a:prstGeom>
        </p:spPr>
        <p:txBody>
          <a:bodyPr lIns="91432" tIns="45716" rIns="91432" bIns="45716"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4155" y="3825306"/>
            <a:ext cx="18165128" cy="25687020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14700"/>
            </a:lvl1pPr>
            <a:lvl2pPr marL="2088014" indent="0">
              <a:buNone/>
              <a:defRPr sz="12700"/>
            </a:lvl2pPr>
            <a:lvl3pPr marL="4176029" indent="0">
              <a:buNone/>
              <a:defRPr sz="11100"/>
            </a:lvl3pPr>
            <a:lvl4pPr marL="6264043" indent="0">
              <a:buNone/>
              <a:defRPr sz="9100"/>
            </a:lvl4pPr>
            <a:lvl5pPr marL="8352057" indent="0">
              <a:buNone/>
              <a:defRPr sz="9100"/>
            </a:lvl5pPr>
            <a:lvl6pPr marL="10440071" indent="0">
              <a:buNone/>
              <a:defRPr sz="9100"/>
            </a:lvl6pPr>
            <a:lvl7pPr marL="12528086" indent="0">
              <a:buNone/>
              <a:defRPr sz="9100"/>
            </a:lvl7pPr>
            <a:lvl8pPr marL="14616100" indent="0">
              <a:buNone/>
              <a:defRPr sz="9100"/>
            </a:lvl8pPr>
            <a:lvl9pPr marL="16704114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155" y="33506107"/>
            <a:ext cx="18165128" cy="5024425"/>
          </a:xfrm>
          <a:prstGeom prst="rect">
            <a:avLst/>
          </a:prstGeom>
        </p:spPr>
        <p:txBody>
          <a:bodyPr lIns="91432" tIns="45716" rIns="91432" bIns="45716"/>
          <a:lstStyle>
            <a:lvl1pPr marL="0" indent="0">
              <a:buNone/>
              <a:defRPr sz="6500"/>
            </a:lvl1pPr>
            <a:lvl2pPr marL="2088014" indent="0">
              <a:buNone/>
              <a:defRPr sz="5500"/>
            </a:lvl2pPr>
            <a:lvl3pPr marL="4176029" indent="0">
              <a:buNone/>
              <a:defRPr sz="4600"/>
            </a:lvl3pPr>
            <a:lvl4pPr marL="6264043" indent="0">
              <a:buNone/>
              <a:defRPr sz="4200"/>
            </a:lvl4pPr>
            <a:lvl5pPr marL="8352057" indent="0">
              <a:buNone/>
              <a:defRPr sz="4200"/>
            </a:lvl5pPr>
            <a:lvl6pPr marL="10440071" indent="0">
              <a:buNone/>
              <a:defRPr sz="4200"/>
            </a:lvl6pPr>
            <a:lvl7pPr marL="12528086" indent="0">
              <a:buNone/>
              <a:defRPr sz="4200"/>
            </a:lvl7pPr>
            <a:lvl8pPr marL="14616100" indent="0">
              <a:buNone/>
              <a:defRPr sz="4200"/>
            </a:lvl8pPr>
            <a:lvl9pPr marL="16704114" indent="0">
              <a:buNone/>
              <a:defRPr sz="42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513761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707FA8D4-C523-7D42-927C-F80ACF2C6C2B}" type="datetimeFigureOut">
              <a:rPr lang="de-DE" smtClean="0"/>
              <a:t>12.06.2025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0344031" y="39680106"/>
            <a:ext cx="9587151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1697236" y="39680106"/>
            <a:ext cx="7064216" cy="2279328"/>
          </a:xfrm>
          <a:prstGeom prst="rect">
            <a:avLst/>
          </a:prstGeom>
        </p:spPr>
        <p:txBody>
          <a:bodyPr lIns="91432" tIns="45716" rIns="91432" bIns="45716"/>
          <a:lstStyle/>
          <a:p>
            <a:fld id="{B3D8D5FB-91EE-F542-9447-3AE64ADCDF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366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35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8014" rtl="0" eaLnBrk="1" latinLnBrk="0" hangingPunct="1">
        <a:spcBef>
          <a:spcPct val="0"/>
        </a:spcBef>
        <a:buNone/>
        <a:defRPr sz="2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011" indent="-1566011" algn="l" defTabSz="2088014" rtl="0" eaLnBrk="1" latinLnBrk="0" hangingPunct="1">
        <a:spcBef>
          <a:spcPct val="20000"/>
        </a:spcBef>
        <a:buFont typeface="Arial"/>
        <a:buChar char="•"/>
        <a:defRPr sz="147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023" indent="-1305009" algn="l" defTabSz="2088014" rtl="0" eaLnBrk="1" latinLnBrk="0" hangingPunct="1">
        <a:spcBef>
          <a:spcPct val="20000"/>
        </a:spcBef>
        <a:buFont typeface="Arial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036" indent="-1044007" algn="l" defTabSz="2088014" rtl="0" eaLnBrk="1" latinLnBrk="0" hangingPunct="1">
        <a:spcBef>
          <a:spcPct val="20000"/>
        </a:spcBef>
        <a:buFont typeface="Arial"/>
        <a:buChar char="•"/>
        <a:defRPr sz="111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050" indent="-1044007" algn="l" defTabSz="208801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064" indent="-1044007" algn="l" defTabSz="208801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4079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2093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0107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8122" indent="-1044007" algn="l" defTabSz="208801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0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029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043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057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071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8086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6100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4114" algn="l" defTabSz="208801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C:\Temp\unimedizin_logo_schmal_druck_blau_focus-siegel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" r="96786" b="50000"/>
          <a:stretch/>
        </p:blipFill>
        <p:spPr bwMode="auto">
          <a:xfrm>
            <a:off x="0" y="38788044"/>
            <a:ext cx="30275213" cy="3469171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29" name="Rechteck 28"/>
          <p:cNvSpPr/>
          <p:nvPr/>
        </p:nvSpPr>
        <p:spPr>
          <a:xfrm>
            <a:off x="1" y="1368890"/>
            <a:ext cx="21564001" cy="4660674"/>
          </a:xfrm>
          <a:prstGeom prst="rect">
            <a:avLst/>
          </a:prstGeom>
          <a:solidFill>
            <a:srgbClr val="002D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2" tIns="45716" rIns="91432" bIns="45716" spcCol="0" rtlCol="0" anchor="ctr"/>
          <a:lstStyle/>
          <a:p>
            <a:pPr algn="ctr"/>
            <a:endParaRPr lang="de-DE"/>
          </a:p>
        </p:txBody>
      </p:sp>
      <p:grpSp>
        <p:nvGrpSpPr>
          <p:cNvPr id="26" name="Gruppieren 25"/>
          <p:cNvGrpSpPr/>
          <p:nvPr/>
        </p:nvGrpSpPr>
        <p:grpSpPr>
          <a:xfrm>
            <a:off x="15690786" y="7101704"/>
            <a:ext cx="13913931" cy="26029689"/>
            <a:chOff x="1959429" y="17388288"/>
            <a:chExt cx="13453048" cy="21204324"/>
          </a:xfrm>
        </p:grpSpPr>
        <p:sp>
          <p:nvSpPr>
            <p:cNvPr id="27" name="Rechteck 26"/>
            <p:cNvSpPr/>
            <p:nvPr/>
          </p:nvSpPr>
          <p:spPr>
            <a:xfrm>
              <a:off x="1959429" y="17961430"/>
              <a:ext cx="13453048" cy="2063118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ct val="1500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Figure 2: Activation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changes their metabolic profiles. </a:t>
              </a:r>
            </a:p>
            <a:p>
              <a:pPr marL="72000" lvl="0">
                <a:lnSpc>
                  <a:spcPts val="4600"/>
                </a:lnSpc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Expression levels of metabolic markers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analyzed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via flow cytometry of one sample. Unstimulated cells (red) and cells stimulated with anti-CD3 + anti-CD28 for 10 minutes (orange), 24 hours (light green) and 48 hours (dark green). </a:t>
              </a: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ct val="1500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ct val="1500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Figure 3: T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with low/high glucose </a:t>
              </a: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expression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differ in their metabolic pathways.</a:t>
              </a:r>
            </a:p>
            <a:p>
              <a:pPr marL="72000" lvl="0">
                <a:lnSpc>
                  <a:spcPts val="4600"/>
                </a:lnSpc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Expression levels of metabolic markers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analyzed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via flow cytometry of one sample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stimulated for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 hours with anti-CD3 + anti-CD28. Gating on Glut1</a:t>
              </a:r>
              <a:r>
                <a:rPr lang="en-US" sz="3200" baseline="300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(blue) and Glut1</a:t>
              </a:r>
              <a:r>
                <a:rPr lang="en-US" sz="3200" baseline="300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(violet)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expressing cells.</a:t>
              </a: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ct val="1500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ct val="1500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Figure 4: Subpopulations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</a:t>
              </a: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vary </a:t>
              </a: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their metabolic </a:t>
              </a:r>
              <a:r>
                <a:rPr lang="en-US" sz="3200" b="1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profile. </a:t>
              </a:r>
              <a:endPara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2000" lvl="0">
                <a:lnSpc>
                  <a:spcPts val="4600"/>
                </a:lnSpc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Expression levels of metabolic markers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analyzed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via flow cytometry of one sample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 vivo. Gating on effector cells (CD45RA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CD62L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pink), effector memory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(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CD45RA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CD62L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violet), central memory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(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CD45RA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CD62L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dark blue) and stem-like memory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cells (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CD45RA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CD62L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CD95</a:t>
              </a:r>
              <a:r>
                <a:rPr lang="en-US" sz="3200" baseline="300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light blue).</a:t>
              </a: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ichtungspfeil 27"/>
            <p:cNvSpPr/>
            <p:nvPr/>
          </p:nvSpPr>
          <p:spPr>
            <a:xfrm>
              <a:off x="1959429" y="17388288"/>
              <a:ext cx="5450861" cy="574796"/>
            </a:xfrm>
            <a:prstGeom prst="homePlate">
              <a:avLst/>
            </a:prstGeom>
            <a:solidFill>
              <a:srgbClr val="002D5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Results</a:t>
              </a:r>
              <a:endPara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1479550" y="2349385"/>
            <a:ext cx="18757897" cy="270842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10200"/>
              </a:lnSpc>
            </a:pPr>
            <a:r>
              <a:rPr lang="de-DE" sz="10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Metabolic</a:t>
            </a:r>
            <a:r>
              <a:rPr lang="de-DE" sz="10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reprogramming</a:t>
            </a:r>
            <a:r>
              <a:rPr lang="de-DE" sz="10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human T </a:t>
            </a:r>
            <a:r>
              <a:rPr lang="de-DE" sz="10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de-DE" sz="10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1937862" y="1361256"/>
            <a:ext cx="8337351" cy="4811566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pPr>
              <a:lnSpc>
                <a:spcPts val="4600"/>
              </a:lnSpc>
            </a:pPr>
            <a:r>
              <a:rPr lang="de-DE" sz="44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Michelle </a:t>
            </a:r>
            <a:r>
              <a:rPr lang="de-DE" sz="44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Kraft, Sophia Hahn, Dr. Luiz Machado, Dr. Katrin Vogel, Prof. Dr. Monika Brunner-Weinzierl</a:t>
            </a:r>
          </a:p>
          <a:p>
            <a:pPr>
              <a:lnSpc>
                <a:spcPts val="4600"/>
              </a:lnSpc>
            </a:pPr>
            <a: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</a:t>
            </a:r>
            <a:r>
              <a:rPr lang="de-DE" sz="4400" dirty="0" err="1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Paediatrics</a:t>
            </a:r>
            <a: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dirty="0" err="1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dirty="0" err="1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Neonatology</a:t>
            </a:r>
            <a:r>
              <a:rPr lang="de-DE" sz="44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University Hospital </a:t>
            </a:r>
            <a:r>
              <a:rPr lang="de-DE" sz="44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Magdeburg</a:t>
            </a:r>
            <a:endParaRPr lang="de-DE" sz="4400" dirty="0">
              <a:solidFill>
                <a:srgbClr val="002D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Temp\unimedizin_logo_schmal_druck_blau_focus-siegel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" r="23660" b="50000"/>
          <a:stretch/>
        </p:blipFill>
        <p:spPr bwMode="auto">
          <a:xfrm>
            <a:off x="1764632" y="38788045"/>
            <a:ext cx="17132968" cy="3469171"/>
          </a:xfrm>
          <a:prstGeom prst="rect">
            <a:avLst/>
          </a:prstGeom>
          <a:solidFill>
            <a:schemeClr val="bg1"/>
          </a:solidFill>
          <a:extLst/>
        </p:spPr>
      </p:pic>
      <p:grpSp>
        <p:nvGrpSpPr>
          <p:cNvPr id="17" name="Gruppieren 16"/>
          <p:cNvGrpSpPr/>
          <p:nvPr/>
        </p:nvGrpSpPr>
        <p:grpSpPr>
          <a:xfrm>
            <a:off x="676200" y="7098501"/>
            <a:ext cx="13932935" cy="21586085"/>
            <a:chOff x="1959429" y="17254728"/>
            <a:chExt cx="13443740" cy="21586085"/>
          </a:xfrm>
        </p:grpSpPr>
        <p:sp>
          <p:nvSpPr>
            <p:cNvPr id="18" name="Rechteck 17"/>
            <p:cNvSpPr/>
            <p:nvPr/>
          </p:nvSpPr>
          <p:spPr>
            <a:xfrm>
              <a:off x="1959429" y="17961429"/>
              <a:ext cx="13443740" cy="2087938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72000" lvl="0">
                <a:lnSpc>
                  <a:spcPts val="4600"/>
                </a:lnSpc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 cells play a central role in the immune defense against infections and tumors. Upon activation by antigen stimulation, both CD8+ and CD4+ T cells undergo metabolic reprogramming to meet the energetic and biosynthetic demands of activation, proliferation, and function. This metabolic adaptation is essential for the survival and effector activity of CD8+ cytotoxic T cells as well as the helper functions of CD4+ T cells.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However, the role of co-stimulation regarding metabolic reprogramming of   T cells is not fully understood so far. </a:t>
              </a:r>
              <a:endParaRPr lang="en-US" sz="3200" b="1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/>
              <a:endParaRPr lang="en-US" sz="3200" b="1" spc="-3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  <a:p>
              <a:pPr marL="72000" lvl="0">
                <a:lnSpc>
                  <a:spcPts val="4600"/>
                </a:lnSpc>
              </a:pPr>
              <a:r>
                <a:rPr lang="en-US" sz="3200" b="1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Figure 1: Schematic Representation of Metabolic Pathways</a:t>
              </a:r>
            </a:p>
            <a:p>
              <a:pPr marL="72000" lvl="0">
                <a:lnSpc>
                  <a:spcPts val="4600"/>
                </a:lnSpc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Key metabolic pathways in T cells, including fatty acid oxidation (FAO), anaerobic (</a:t>
              </a:r>
              <a:r>
                <a:rPr lang="en-US" sz="3200" dirty="0" err="1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AnGly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 and aerobic glycolysis (</a:t>
              </a:r>
              <a:r>
                <a:rPr lang="en-US" sz="3200" dirty="0" err="1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AeGly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), amino acid metabolism (</a:t>
              </a:r>
              <a:r>
                <a:rPr lang="en-US" sz="3200" dirty="0" err="1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AAMet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), the TCA cycle, and oxidative phosphorylation (OXPHOS).</a:t>
              </a:r>
            </a:p>
            <a:p>
              <a:pPr marL="72000" lvl="0"/>
              <a:endParaRPr lang="en-US" sz="3200" b="1" spc="-3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chtungspfeil 18"/>
            <p:cNvSpPr/>
            <p:nvPr/>
          </p:nvSpPr>
          <p:spPr>
            <a:xfrm>
              <a:off x="1959429" y="17254728"/>
              <a:ext cx="5438067" cy="706701"/>
            </a:xfrm>
            <a:prstGeom prst="homePlate">
              <a:avLst/>
            </a:prstGeom>
            <a:solidFill>
              <a:srgbClr val="002D5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</a:t>
              </a:r>
              <a:endPara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673197" y="29410224"/>
            <a:ext cx="13937749" cy="3721168"/>
            <a:chOff x="1913811" y="17254728"/>
            <a:chExt cx="13458600" cy="3721168"/>
          </a:xfrm>
        </p:grpSpPr>
        <p:sp>
          <p:nvSpPr>
            <p:cNvPr id="21" name="Rechteck 20"/>
            <p:cNvSpPr/>
            <p:nvPr/>
          </p:nvSpPr>
          <p:spPr>
            <a:xfrm>
              <a:off x="1919361" y="17961430"/>
              <a:ext cx="13453050" cy="301446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571500" lvl="0" indent="-571500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Isolation of PBMCs from LSR cones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(Red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Cross blood donation center in Dessau), </a:t>
              </a:r>
              <a:r>
                <a:rPr lang="en-US" sz="3200" dirty="0" err="1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Pancoll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density gradient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centrifugation</a:t>
              </a: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71500" lvl="0" indent="-571500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Stimulation of 2x10</a:t>
              </a:r>
              <a:r>
                <a:rPr lang="en-US" sz="3200" baseline="300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PBMCs with 1 µg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soluble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anti-CD3 and 2 µg of </a:t>
              </a: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soluble anti-CD28 </a:t>
              </a:r>
              <a:r>
                <a:rPr lang="en-US" sz="3200" dirty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10 minutes, 24 hours, and 48 hours </a:t>
              </a: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571500" lvl="0" indent="-571500">
                <a:lnSpc>
                  <a:spcPts val="4600"/>
                </a:lnSpc>
                <a:buFont typeface="Arial" panose="020B0604020202020204" pitchFamily="34" charset="0"/>
                <a:buChar char="•"/>
              </a:pPr>
              <a:r>
                <a:rPr lang="en-US" sz="3200" dirty="0" smtClean="0">
                  <a:solidFill>
                    <a:srgbClr val="002D5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Surface and intracellular flow cytometry</a:t>
              </a: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>
                <a:lnSpc>
                  <a:spcPts val="4600"/>
                </a:lnSpc>
              </a:pPr>
              <a:endPara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ichtungspfeil 21"/>
            <p:cNvSpPr/>
            <p:nvPr/>
          </p:nvSpPr>
          <p:spPr>
            <a:xfrm>
              <a:off x="1913811" y="17254728"/>
              <a:ext cx="5438067" cy="706701"/>
            </a:xfrm>
            <a:prstGeom prst="homePlate">
              <a:avLst/>
            </a:prstGeom>
            <a:solidFill>
              <a:srgbClr val="002D5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Methods</a:t>
              </a:r>
              <a:endPara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682341" y="33929716"/>
            <a:ext cx="28922376" cy="4585613"/>
            <a:chOff x="1959428" y="17254728"/>
            <a:chExt cx="27928091" cy="4585613"/>
          </a:xfrm>
        </p:grpSpPr>
        <p:sp>
          <p:nvSpPr>
            <p:cNvPr id="24" name="Rechteck 23"/>
            <p:cNvSpPr/>
            <p:nvPr/>
          </p:nvSpPr>
          <p:spPr>
            <a:xfrm>
              <a:off x="1959428" y="17961430"/>
              <a:ext cx="27928091" cy="387891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>
                <a:lnSpc>
                  <a:spcPts val="4600"/>
                </a:lnSpc>
              </a:pPr>
              <a:endPara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ichtungspfeil 24"/>
            <p:cNvSpPr/>
            <p:nvPr/>
          </p:nvSpPr>
          <p:spPr>
            <a:xfrm>
              <a:off x="1959429" y="17254728"/>
              <a:ext cx="5438067" cy="706701"/>
            </a:xfrm>
            <a:prstGeom prst="homePlate">
              <a:avLst/>
            </a:prstGeom>
            <a:solidFill>
              <a:srgbClr val="002D5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Conclusion</a:t>
              </a:r>
              <a:endParaRPr lang="de-DE" sz="7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15877707" y="7825602"/>
            <a:ext cx="13022602" cy="5314870"/>
            <a:chOff x="567493" y="529701"/>
            <a:chExt cx="8143522" cy="3284374"/>
          </a:xfrm>
        </p:grpSpPr>
        <p:pic>
          <p:nvPicPr>
            <p:cNvPr id="173" name="Grafik 172"/>
            <p:cNvPicPr>
              <a:picLocks noChangeAspect="1"/>
            </p:cNvPicPr>
            <p:nvPr/>
          </p:nvPicPr>
          <p:blipFill rotWithShape="1">
            <a:blip r:embed="rId4"/>
            <a:srcRect b="27090"/>
            <a:stretch/>
          </p:blipFill>
          <p:spPr>
            <a:xfrm>
              <a:off x="5219708" y="860042"/>
              <a:ext cx="1983600" cy="1446233"/>
            </a:xfrm>
            <a:prstGeom prst="rect">
              <a:avLst/>
            </a:prstGeom>
          </p:spPr>
        </p:pic>
        <p:pic>
          <p:nvPicPr>
            <p:cNvPr id="174" name="Grafik 173"/>
            <p:cNvPicPr>
              <a:picLocks noChangeAspect="1"/>
            </p:cNvPicPr>
            <p:nvPr/>
          </p:nvPicPr>
          <p:blipFill rotWithShape="1">
            <a:blip r:embed="rId5"/>
            <a:srcRect b="27305"/>
            <a:stretch/>
          </p:blipFill>
          <p:spPr>
            <a:xfrm>
              <a:off x="567493" y="859141"/>
              <a:ext cx="2203200" cy="1439012"/>
            </a:xfrm>
            <a:prstGeom prst="rect">
              <a:avLst/>
            </a:prstGeom>
          </p:spPr>
        </p:pic>
        <p:pic>
          <p:nvPicPr>
            <p:cNvPr id="175" name="Grafik 174"/>
            <p:cNvPicPr>
              <a:picLocks noChangeAspect="1"/>
            </p:cNvPicPr>
            <p:nvPr/>
          </p:nvPicPr>
          <p:blipFill rotWithShape="1">
            <a:blip r:embed="rId6"/>
            <a:srcRect b="27127"/>
            <a:stretch/>
          </p:blipFill>
          <p:spPr>
            <a:xfrm>
              <a:off x="3675687" y="860771"/>
              <a:ext cx="1983600" cy="1441438"/>
            </a:xfrm>
            <a:prstGeom prst="rect">
              <a:avLst/>
            </a:prstGeom>
          </p:spPr>
        </p:pic>
        <p:pic>
          <p:nvPicPr>
            <p:cNvPr id="176" name="Grafik 175"/>
            <p:cNvPicPr>
              <a:picLocks noChangeAspect="1"/>
            </p:cNvPicPr>
            <p:nvPr/>
          </p:nvPicPr>
          <p:blipFill rotWithShape="1">
            <a:blip r:embed="rId7"/>
            <a:srcRect b="27051"/>
            <a:stretch/>
          </p:blipFill>
          <p:spPr>
            <a:xfrm>
              <a:off x="2120590" y="860876"/>
              <a:ext cx="1983600" cy="1442937"/>
            </a:xfrm>
            <a:prstGeom prst="rect">
              <a:avLst/>
            </a:prstGeom>
          </p:spPr>
        </p:pic>
        <p:pic>
          <p:nvPicPr>
            <p:cNvPr id="177" name="Grafik 176"/>
            <p:cNvPicPr>
              <a:picLocks noChangeAspect="1"/>
            </p:cNvPicPr>
            <p:nvPr/>
          </p:nvPicPr>
          <p:blipFill rotWithShape="1">
            <a:blip r:embed="rId8"/>
            <a:srcRect b="27394"/>
            <a:stretch/>
          </p:blipFill>
          <p:spPr>
            <a:xfrm>
              <a:off x="2119376" y="2367288"/>
              <a:ext cx="1984793" cy="1437007"/>
            </a:xfrm>
            <a:prstGeom prst="rect">
              <a:avLst/>
            </a:prstGeom>
          </p:spPr>
        </p:pic>
        <p:pic>
          <p:nvPicPr>
            <p:cNvPr id="178" name="Grafik 177"/>
            <p:cNvPicPr>
              <a:picLocks noChangeAspect="1"/>
            </p:cNvPicPr>
            <p:nvPr/>
          </p:nvPicPr>
          <p:blipFill rotWithShape="1">
            <a:blip r:embed="rId9"/>
            <a:srcRect t="1" b="26928"/>
            <a:stretch/>
          </p:blipFill>
          <p:spPr>
            <a:xfrm>
              <a:off x="5206883" y="2349874"/>
              <a:ext cx="1990383" cy="1454421"/>
            </a:xfrm>
            <a:prstGeom prst="rect">
              <a:avLst/>
            </a:prstGeom>
          </p:spPr>
        </p:pic>
        <p:sp>
          <p:nvSpPr>
            <p:cNvPr id="179" name="Textfeld 178"/>
            <p:cNvSpPr txBox="1"/>
            <p:nvPr/>
          </p:nvSpPr>
          <p:spPr>
            <a:xfrm>
              <a:off x="1439813" y="529701"/>
              <a:ext cx="5552593" cy="361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Glut1 	       </a:t>
              </a:r>
              <a:r>
                <a:rPr kumimoji="0" lang="de-DE" sz="32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CD98	              CPT1A                 </a:t>
              </a:r>
              <a:r>
                <a:rPr kumimoji="0" lang="de-DE" sz="3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CytC</a:t>
              </a:r>
              <a:endParaRPr kumimoji="0" lang="de-DE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180" name="Gruppieren 179"/>
            <p:cNvGrpSpPr/>
            <p:nvPr/>
          </p:nvGrpSpPr>
          <p:grpSpPr>
            <a:xfrm>
              <a:off x="568890" y="2367288"/>
              <a:ext cx="3531497" cy="1438037"/>
              <a:chOff x="568890" y="2303718"/>
              <a:chExt cx="3531497" cy="1438037"/>
            </a:xfrm>
          </p:grpSpPr>
          <p:pic>
            <p:nvPicPr>
              <p:cNvPr id="181" name="Grafik 180"/>
              <p:cNvPicPr>
                <a:picLocks noChangeAspect="1"/>
              </p:cNvPicPr>
              <p:nvPr/>
            </p:nvPicPr>
            <p:blipFill rotWithShape="1">
              <a:blip r:embed="rId10"/>
              <a:srcRect b="27397"/>
              <a:stretch/>
            </p:blipFill>
            <p:spPr>
              <a:xfrm>
                <a:off x="568890" y="2303922"/>
                <a:ext cx="2202614" cy="1436804"/>
              </a:xfrm>
              <a:prstGeom prst="rect">
                <a:avLst/>
              </a:prstGeom>
            </p:spPr>
          </p:pic>
          <p:sp>
            <p:nvSpPr>
              <p:cNvPr id="182" name="Rechteck 181"/>
              <p:cNvSpPr/>
              <p:nvPr/>
            </p:nvSpPr>
            <p:spPr>
              <a:xfrm>
                <a:off x="1115367" y="2303718"/>
                <a:ext cx="1434534" cy="1437618"/>
              </a:xfrm>
              <a:prstGeom prst="rect">
                <a:avLst/>
              </a:prstGeom>
              <a:noFill/>
              <a:ln w="57150" cap="flat" cmpd="sng" algn="ctr">
                <a:solidFill>
                  <a:srgbClr val="70AD4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Rechteck 182"/>
              <p:cNvSpPr/>
              <p:nvPr/>
            </p:nvSpPr>
            <p:spPr>
              <a:xfrm>
                <a:off x="2665853" y="2304137"/>
                <a:ext cx="1434534" cy="1437618"/>
              </a:xfrm>
              <a:prstGeom prst="rect">
                <a:avLst/>
              </a:prstGeom>
              <a:noFill/>
              <a:ln w="57150" cap="flat" cmpd="sng" algn="ctr">
                <a:solidFill>
                  <a:srgbClr val="7803B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70AD47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4" name="Gruppieren 183"/>
            <p:cNvGrpSpPr/>
            <p:nvPr/>
          </p:nvGrpSpPr>
          <p:grpSpPr>
            <a:xfrm>
              <a:off x="3678151" y="2363124"/>
              <a:ext cx="3519115" cy="1450951"/>
              <a:chOff x="2119376" y="4467945"/>
              <a:chExt cx="3519115" cy="1450951"/>
            </a:xfrm>
          </p:grpSpPr>
          <p:pic>
            <p:nvPicPr>
              <p:cNvPr id="185" name="Grafik 184"/>
              <p:cNvPicPr>
                <a:picLocks noChangeAspect="1"/>
              </p:cNvPicPr>
              <p:nvPr/>
            </p:nvPicPr>
            <p:blipFill rotWithShape="1">
              <a:blip r:embed="rId11"/>
              <a:srcRect b="26683"/>
              <a:stretch/>
            </p:blipFill>
            <p:spPr>
              <a:xfrm>
                <a:off x="2119376" y="4467945"/>
                <a:ext cx="1984589" cy="1450951"/>
              </a:xfrm>
              <a:prstGeom prst="rect">
                <a:avLst/>
              </a:prstGeom>
            </p:spPr>
          </p:pic>
          <p:grpSp>
            <p:nvGrpSpPr>
              <p:cNvPr id="186" name="Gruppieren 185"/>
              <p:cNvGrpSpPr/>
              <p:nvPr/>
            </p:nvGrpSpPr>
            <p:grpSpPr>
              <a:xfrm>
                <a:off x="2659169" y="4470600"/>
                <a:ext cx="2979322" cy="1440418"/>
                <a:chOff x="2659169" y="4652101"/>
                <a:chExt cx="2979322" cy="1440418"/>
              </a:xfrm>
            </p:grpSpPr>
            <p:sp>
              <p:nvSpPr>
                <p:cNvPr id="187" name="Rechteck 186"/>
                <p:cNvSpPr/>
                <p:nvPr/>
              </p:nvSpPr>
              <p:spPr>
                <a:xfrm>
                  <a:off x="2659169" y="4654901"/>
                  <a:ext cx="1434534" cy="1437618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8" name="Rechteck 187"/>
                <p:cNvSpPr/>
                <p:nvPr/>
              </p:nvSpPr>
              <p:spPr>
                <a:xfrm>
                  <a:off x="4203957" y="4652101"/>
                  <a:ext cx="1434534" cy="1437618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ED7D3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89" name="Gruppieren 188"/>
            <p:cNvGrpSpPr/>
            <p:nvPr/>
          </p:nvGrpSpPr>
          <p:grpSpPr>
            <a:xfrm>
              <a:off x="7407270" y="1830969"/>
              <a:ext cx="1303745" cy="969986"/>
              <a:chOff x="5014162" y="2756192"/>
              <a:chExt cx="1303745" cy="969986"/>
            </a:xfrm>
          </p:grpSpPr>
          <p:sp>
            <p:nvSpPr>
              <p:cNvPr id="190" name="Abgerundetes Rechteck 189"/>
              <p:cNvSpPr/>
              <p:nvPr/>
            </p:nvSpPr>
            <p:spPr>
              <a:xfrm>
                <a:off x="5014163" y="2841708"/>
                <a:ext cx="113731" cy="113732"/>
              </a:xfrm>
              <a:prstGeom prst="roundRect">
                <a:avLst/>
              </a:prstGeom>
              <a:solidFill>
                <a:srgbClr val="FF1111">
                  <a:alpha val="69804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Textfeld 190"/>
              <p:cNvSpPr txBox="1"/>
              <p:nvPr/>
            </p:nvSpPr>
            <p:spPr>
              <a:xfrm>
                <a:off x="5098766" y="2756192"/>
                <a:ext cx="1219141" cy="969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Unstimulated</a:t>
                </a:r>
                <a:r>
                  <a:rPr kumimoji="0" lang="de-DE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10 min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24 h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48 h</a:t>
                </a:r>
              </a:p>
            </p:txBody>
          </p:sp>
          <p:sp>
            <p:nvSpPr>
              <p:cNvPr id="192" name="Abgerundetes Rechteck 191"/>
              <p:cNvSpPr/>
              <p:nvPr/>
            </p:nvSpPr>
            <p:spPr>
              <a:xfrm>
                <a:off x="5014163" y="3066755"/>
                <a:ext cx="113731" cy="113732"/>
              </a:xfrm>
              <a:prstGeom prst="roundRect">
                <a:avLst/>
              </a:prstGeom>
              <a:solidFill>
                <a:srgbClr val="ED7D31">
                  <a:alpha val="69804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Abgerundetes Rechteck 192"/>
              <p:cNvSpPr/>
              <p:nvPr/>
            </p:nvSpPr>
            <p:spPr>
              <a:xfrm>
                <a:off x="5014163" y="3296709"/>
                <a:ext cx="113731" cy="113732"/>
              </a:xfrm>
              <a:prstGeom prst="roundRect">
                <a:avLst/>
              </a:prstGeom>
              <a:solidFill>
                <a:srgbClr val="92D050">
                  <a:alpha val="69804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Abgerundetes Rechteck 193"/>
              <p:cNvSpPr/>
              <p:nvPr/>
            </p:nvSpPr>
            <p:spPr>
              <a:xfrm>
                <a:off x="5014162" y="3527468"/>
                <a:ext cx="113731" cy="113732"/>
              </a:xfrm>
              <a:prstGeom prst="roundRect">
                <a:avLst/>
              </a:prstGeom>
              <a:solidFill>
                <a:srgbClr val="70AD47">
                  <a:lumMod val="50000"/>
                  <a:alpha val="69804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95" name="Textfeld 194"/>
            <p:cNvSpPr txBox="1"/>
            <p:nvPr/>
          </p:nvSpPr>
          <p:spPr>
            <a:xfrm rot="16200000">
              <a:off x="-186218" y="2033060"/>
              <a:ext cx="2272234" cy="365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CD8</a:t>
              </a:r>
              <a:r>
                <a:rPr kumimoji="0" lang="de-DE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</a:t>
              </a: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	                CD4</a:t>
              </a:r>
              <a:r>
                <a:rPr kumimoji="0" lang="de-DE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+</a:t>
              </a:r>
              <a:endParaRPr kumimoji="0" lang="de-DE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1115147" y="859838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Rechteck 196"/>
            <p:cNvSpPr/>
            <p:nvPr/>
          </p:nvSpPr>
          <p:spPr>
            <a:xfrm>
              <a:off x="2665520" y="864591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7803B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Rechteck 197"/>
            <p:cNvSpPr/>
            <p:nvPr/>
          </p:nvSpPr>
          <p:spPr>
            <a:xfrm>
              <a:off x="4217944" y="864591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Rechteck 198"/>
            <p:cNvSpPr/>
            <p:nvPr/>
          </p:nvSpPr>
          <p:spPr>
            <a:xfrm>
              <a:off x="5762732" y="864591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ED7D3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2" name="Gruppieren 251"/>
          <p:cNvGrpSpPr/>
          <p:nvPr/>
        </p:nvGrpSpPr>
        <p:grpSpPr>
          <a:xfrm>
            <a:off x="16156001" y="24165488"/>
            <a:ext cx="11673730" cy="5272808"/>
            <a:chOff x="1056225" y="749643"/>
            <a:chExt cx="7306346" cy="3301687"/>
          </a:xfrm>
        </p:grpSpPr>
        <p:grpSp>
          <p:nvGrpSpPr>
            <p:cNvPr id="226" name="Gruppieren 225"/>
            <p:cNvGrpSpPr/>
            <p:nvPr/>
          </p:nvGrpSpPr>
          <p:grpSpPr>
            <a:xfrm>
              <a:off x="1056225" y="749643"/>
              <a:ext cx="7306346" cy="3301687"/>
              <a:chOff x="1056225" y="749643"/>
              <a:chExt cx="7306346" cy="3301687"/>
            </a:xfrm>
          </p:grpSpPr>
          <p:pic>
            <p:nvPicPr>
              <p:cNvPr id="227" name="Grafik 226"/>
              <p:cNvPicPr>
                <a:picLocks noChangeAspect="1"/>
              </p:cNvPicPr>
              <p:nvPr/>
            </p:nvPicPr>
            <p:blipFill rotWithShape="1">
              <a:blip r:embed="rId12"/>
              <a:srcRect b="26867"/>
              <a:stretch/>
            </p:blipFill>
            <p:spPr>
              <a:xfrm>
                <a:off x="1056225" y="2598163"/>
                <a:ext cx="2056399" cy="1450624"/>
              </a:xfrm>
              <a:prstGeom prst="rect">
                <a:avLst/>
              </a:prstGeom>
            </p:spPr>
          </p:pic>
          <p:grpSp>
            <p:nvGrpSpPr>
              <p:cNvPr id="228" name="Gruppieren 227"/>
              <p:cNvGrpSpPr/>
              <p:nvPr/>
            </p:nvGrpSpPr>
            <p:grpSpPr>
              <a:xfrm>
                <a:off x="1601953" y="749643"/>
                <a:ext cx="6760618" cy="3301687"/>
                <a:chOff x="1601953" y="749643"/>
                <a:chExt cx="6760618" cy="3301687"/>
              </a:xfrm>
            </p:grpSpPr>
            <p:pic>
              <p:nvPicPr>
                <p:cNvPr id="229" name="Grafik 228"/>
                <p:cNvPicPr>
                  <a:picLocks noChangeAspect="1"/>
                </p:cNvPicPr>
                <p:nvPr/>
              </p:nvPicPr>
              <p:blipFill rotWithShape="1">
                <a:blip r:embed="rId13"/>
                <a:srcRect b="26619"/>
                <a:stretch/>
              </p:blipFill>
              <p:spPr>
                <a:xfrm>
                  <a:off x="5683288" y="2602857"/>
                  <a:ext cx="1975750" cy="1445734"/>
                </a:xfrm>
                <a:prstGeom prst="rect">
                  <a:avLst/>
                </a:prstGeom>
              </p:spPr>
            </p:pic>
            <p:sp>
              <p:nvSpPr>
                <p:cNvPr id="230" name="Textfeld 229"/>
                <p:cNvSpPr txBox="1"/>
                <p:nvPr/>
              </p:nvSpPr>
              <p:spPr>
                <a:xfrm>
                  <a:off x="1886050" y="749643"/>
                  <a:ext cx="5411927" cy="366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3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GAPDH 	         LDH 	               CD98 		  CD36</a:t>
                  </a:r>
                </a:p>
              </p:txBody>
            </p:sp>
            <p:pic>
              <p:nvPicPr>
                <p:cNvPr id="231" name="Grafik 230"/>
                <p:cNvPicPr>
                  <a:picLocks noChangeAspect="1"/>
                </p:cNvPicPr>
                <p:nvPr/>
              </p:nvPicPr>
              <p:blipFill rotWithShape="1">
                <a:blip r:embed="rId14"/>
                <a:srcRect b="26755"/>
                <a:stretch/>
              </p:blipFill>
              <p:spPr>
                <a:xfrm>
                  <a:off x="2599862" y="2597149"/>
                  <a:ext cx="2220937" cy="1454181"/>
                </a:xfrm>
                <a:prstGeom prst="rect">
                  <a:avLst/>
                </a:prstGeom>
              </p:spPr>
            </p:pic>
            <p:pic>
              <p:nvPicPr>
                <p:cNvPr id="232" name="Grafik 231"/>
                <p:cNvPicPr>
                  <a:picLocks noChangeAspect="1"/>
                </p:cNvPicPr>
                <p:nvPr/>
              </p:nvPicPr>
              <p:blipFill rotWithShape="1">
                <a:blip r:embed="rId15"/>
                <a:srcRect b="26679"/>
                <a:stretch/>
              </p:blipFill>
              <p:spPr>
                <a:xfrm>
                  <a:off x="4139151" y="2602857"/>
                  <a:ext cx="1977349" cy="1445734"/>
                </a:xfrm>
                <a:prstGeom prst="rect">
                  <a:avLst/>
                </a:prstGeom>
              </p:spPr>
            </p:pic>
            <p:sp>
              <p:nvSpPr>
                <p:cNvPr id="233" name="Rechteck 232"/>
                <p:cNvSpPr/>
                <p:nvPr/>
              </p:nvSpPr>
              <p:spPr>
                <a:xfrm>
                  <a:off x="1601953" y="2602916"/>
                  <a:ext cx="1434534" cy="1437618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70AD4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Rechteck 233"/>
                <p:cNvSpPr/>
                <p:nvPr/>
              </p:nvSpPr>
              <p:spPr>
                <a:xfrm>
                  <a:off x="4681966" y="2602916"/>
                  <a:ext cx="1434534" cy="1437618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7803B9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Rechteck 234"/>
                <p:cNvSpPr/>
                <p:nvPr/>
              </p:nvSpPr>
              <p:spPr>
                <a:xfrm>
                  <a:off x="6224504" y="2598163"/>
                  <a:ext cx="1434534" cy="1442371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4472C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6" name="Rechteck 235"/>
                <p:cNvSpPr/>
                <p:nvPr/>
              </p:nvSpPr>
              <p:spPr>
                <a:xfrm>
                  <a:off x="3141057" y="2602916"/>
                  <a:ext cx="1434534" cy="1437618"/>
                </a:xfrm>
                <a:prstGeom prst="rect">
                  <a:avLst/>
                </a:prstGeom>
                <a:noFill/>
                <a:ln w="57150" cap="flat" cmpd="sng" algn="ctr">
                  <a:solidFill>
                    <a:srgbClr val="70AD47">
                      <a:lumMod val="7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AD47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237" name="Gruppieren 236"/>
                <p:cNvGrpSpPr/>
                <p:nvPr/>
              </p:nvGrpSpPr>
              <p:grpSpPr>
                <a:xfrm>
                  <a:off x="7805494" y="2069696"/>
                  <a:ext cx="557077" cy="982878"/>
                  <a:chOff x="5891828" y="2581831"/>
                  <a:chExt cx="557077" cy="982878"/>
                </a:xfrm>
              </p:grpSpPr>
              <p:sp>
                <p:nvSpPr>
                  <p:cNvPr id="238" name="Abgerundetes Rechteck 237"/>
                  <p:cNvSpPr/>
                  <p:nvPr/>
                </p:nvSpPr>
                <p:spPr>
                  <a:xfrm>
                    <a:off x="5891829" y="2683314"/>
                    <a:ext cx="113731" cy="113732"/>
                  </a:xfrm>
                  <a:prstGeom prst="roundRect">
                    <a:avLst/>
                  </a:prstGeom>
                  <a:solidFill>
                    <a:srgbClr val="00B0F0">
                      <a:alpha val="69804"/>
                    </a:srgbClr>
                  </a:solidFill>
                  <a:ln>
                    <a:noFill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9" name="Textfeld 238"/>
                  <p:cNvSpPr txBox="1"/>
                  <p:nvPr/>
                </p:nvSpPr>
                <p:spPr>
                  <a:xfrm>
                    <a:off x="6002242" y="2581831"/>
                    <a:ext cx="446663" cy="9828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de-DE" sz="2400" b="0" i="0" u="none" strike="noStrike" kern="0" cap="none" spc="0" normalizeH="0" baseline="-25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EFF</a:t>
                    </a: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 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de-DE" sz="2400" b="0" i="0" u="none" strike="noStrike" kern="0" cap="none" spc="0" normalizeH="0" baseline="-25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EM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de-DE" sz="2400" b="0" i="0" u="none" strike="noStrike" kern="0" cap="none" spc="0" normalizeH="0" baseline="-25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CM</a:t>
                    </a:r>
                  </a:p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T</a:t>
                    </a:r>
                    <a:r>
                      <a:rPr kumimoji="0" lang="de-DE" sz="2400" b="0" i="0" u="none" strike="noStrike" kern="0" cap="none" spc="0" normalizeH="0" baseline="-25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SCM</a:t>
                    </a:r>
                  </a:p>
                </p:txBody>
              </p:sp>
              <p:sp>
                <p:nvSpPr>
                  <p:cNvPr id="240" name="Abgerundetes Rechteck 239"/>
                  <p:cNvSpPr/>
                  <p:nvPr/>
                </p:nvSpPr>
                <p:spPr>
                  <a:xfrm>
                    <a:off x="5891829" y="2918444"/>
                    <a:ext cx="113731" cy="113732"/>
                  </a:xfrm>
                  <a:prstGeom prst="roundRect">
                    <a:avLst/>
                  </a:prstGeom>
                  <a:solidFill>
                    <a:srgbClr val="0070C0">
                      <a:alpha val="69804"/>
                    </a:srgbClr>
                  </a:solidFill>
                  <a:ln>
                    <a:noFill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1" name="Abgerundetes Rechteck 240"/>
                  <p:cNvSpPr/>
                  <p:nvPr/>
                </p:nvSpPr>
                <p:spPr>
                  <a:xfrm>
                    <a:off x="5891829" y="3143618"/>
                    <a:ext cx="113731" cy="113732"/>
                  </a:xfrm>
                  <a:prstGeom prst="roundRect">
                    <a:avLst/>
                  </a:prstGeom>
                  <a:solidFill>
                    <a:srgbClr val="9933FF">
                      <a:alpha val="69804"/>
                    </a:srgbClr>
                  </a:solidFill>
                  <a:ln>
                    <a:noFill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2" name="Abgerundetes Rechteck 241"/>
                  <p:cNvSpPr/>
                  <p:nvPr/>
                </p:nvSpPr>
                <p:spPr>
                  <a:xfrm>
                    <a:off x="5891828" y="3369652"/>
                    <a:ext cx="113731" cy="113732"/>
                  </a:xfrm>
                  <a:prstGeom prst="roundRect">
                    <a:avLst/>
                  </a:prstGeom>
                  <a:solidFill>
                    <a:srgbClr val="F555A9">
                      <a:alpha val="69804"/>
                    </a:srgbClr>
                  </a:solidFill>
                  <a:ln>
                    <a:noFill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pic>
          <p:nvPicPr>
            <p:cNvPr id="243" name="Grafik 242"/>
            <p:cNvPicPr>
              <a:picLocks noChangeAspect="1"/>
            </p:cNvPicPr>
            <p:nvPr/>
          </p:nvPicPr>
          <p:blipFill rotWithShape="1">
            <a:blip r:embed="rId16"/>
            <a:srcRect b="27118"/>
            <a:stretch/>
          </p:blipFill>
          <p:spPr>
            <a:xfrm>
              <a:off x="1057024" y="1070224"/>
              <a:ext cx="2055600" cy="1445100"/>
            </a:xfrm>
            <a:prstGeom prst="rect">
              <a:avLst/>
            </a:prstGeom>
          </p:spPr>
        </p:pic>
        <p:pic>
          <p:nvPicPr>
            <p:cNvPr id="244" name="Grafik 243"/>
            <p:cNvPicPr>
              <a:picLocks noChangeAspect="1"/>
            </p:cNvPicPr>
            <p:nvPr/>
          </p:nvPicPr>
          <p:blipFill rotWithShape="1">
            <a:blip r:embed="rId17"/>
            <a:srcRect b="26975"/>
            <a:stretch/>
          </p:blipFill>
          <p:spPr>
            <a:xfrm>
              <a:off x="2599862" y="1070194"/>
              <a:ext cx="2221200" cy="1449990"/>
            </a:xfrm>
            <a:prstGeom prst="rect">
              <a:avLst/>
            </a:prstGeom>
          </p:spPr>
        </p:pic>
        <p:pic>
          <p:nvPicPr>
            <p:cNvPr id="245" name="Grafik 244"/>
            <p:cNvPicPr>
              <a:picLocks noChangeAspect="1"/>
            </p:cNvPicPr>
            <p:nvPr/>
          </p:nvPicPr>
          <p:blipFill rotWithShape="1">
            <a:blip r:embed="rId18"/>
            <a:srcRect b="26957"/>
            <a:stretch/>
          </p:blipFill>
          <p:spPr>
            <a:xfrm>
              <a:off x="4134933" y="1075081"/>
              <a:ext cx="1980618" cy="1442619"/>
            </a:xfrm>
            <a:prstGeom prst="rect">
              <a:avLst/>
            </a:prstGeom>
          </p:spPr>
        </p:pic>
        <p:pic>
          <p:nvPicPr>
            <p:cNvPr id="246" name="Grafik 245"/>
            <p:cNvPicPr>
              <a:picLocks noChangeAspect="1"/>
            </p:cNvPicPr>
            <p:nvPr/>
          </p:nvPicPr>
          <p:blipFill rotWithShape="1">
            <a:blip r:embed="rId19"/>
            <a:srcRect b="26924"/>
            <a:stretch/>
          </p:blipFill>
          <p:spPr>
            <a:xfrm>
              <a:off x="5683288" y="1082244"/>
              <a:ext cx="1976400" cy="1440209"/>
            </a:xfrm>
            <a:prstGeom prst="rect">
              <a:avLst/>
            </a:prstGeom>
          </p:spPr>
        </p:pic>
        <p:sp>
          <p:nvSpPr>
            <p:cNvPr id="247" name="Rechteck 246"/>
            <p:cNvSpPr/>
            <p:nvPr/>
          </p:nvSpPr>
          <p:spPr>
            <a:xfrm>
              <a:off x="1601953" y="1077706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Rechteck 247"/>
            <p:cNvSpPr/>
            <p:nvPr/>
          </p:nvSpPr>
          <p:spPr>
            <a:xfrm>
              <a:off x="4681966" y="1077706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7803B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Rechteck 248"/>
            <p:cNvSpPr/>
            <p:nvPr/>
          </p:nvSpPr>
          <p:spPr>
            <a:xfrm>
              <a:off x="6224504" y="1072953"/>
              <a:ext cx="1434534" cy="1442371"/>
            </a:xfrm>
            <a:prstGeom prst="rect">
              <a:avLst/>
            </a:prstGeom>
            <a:noFill/>
            <a:ln w="57150" cap="flat" cmpd="sng" algn="ctr">
              <a:solidFill>
                <a:srgbClr val="4472C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Rechteck 249"/>
            <p:cNvSpPr/>
            <p:nvPr/>
          </p:nvSpPr>
          <p:spPr>
            <a:xfrm>
              <a:off x="3141057" y="1077706"/>
              <a:ext cx="1434534" cy="1437618"/>
            </a:xfrm>
            <a:prstGeom prst="rect">
              <a:avLst/>
            </a:prstGeom>
            <a:noFill/>
            <a:ln w="57150" cap="flat" cmpd="sng" algn="ctr">
              <a:solidFill>
                <a:srgbClr val="70AD47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Textfeld 250"/>
            <p:cNvSpPr txBox="1"/>
            <p:nvPr/>
          </p:nvSpPr>
          <p:spPr>
            <a:xfrm rot="16200000">
              <a:off x="315541" y="2260260"/>
              <a:ext cx="2272234" cy="365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CD8</a:t>
              </a:r>
              <a:r>
                <a:rPr kumimoji="0" lang="de-DE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</a:t>
              </a:r>
              <a:r>
                <a:rPr kumimoji="0" lang="de-DE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	                CD4</a:t>
              </a:r>
              <a:r>
                <a:rPr kumimoji="0" lang="de-DE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+</a:t>
              </a:r>
              <a:endParaRPr kumimoji="0" lang="de-DE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0" name="Rechteck 159"/>
          <p:cNvSpPr/>
          <p:nvPr/>
        </p:nvSpPr>
        <p:spPr>
          <a:xfrm>
            <a:off x="761333" y="34701495"/>
            <a:ext cx="13868638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lnSpc>
                <a:spcPts val="46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Metabolic reprogramming is detectable at 24 hours following T cell activation</a:t>
            </a:r>
          </a:p>
          <a:p>
            <a:pPr marL="571500" lvl="0" indent="-571500">
              <a:lnSpc>
                <a:spcPts val="46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Elevated Glut1 expression is associated with a prevalence of increased CD98 levels, indicating enhanced amino acid metabolism</a:t>
            </a:r>
          </a:p>
          <a:p>
            <a:pPr marL="571500" lvl="0" indent="-571500">
              <a:lnSpc>
                <a:spcPts val="46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subsets vary in their metabolic profile, reflecting functional </a:t>
            </a:r>
            <a:r>
              <a:rPr lang="en-US" sz="3200" dirty="0" err="1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heterogenity</a:t>
            </a:r>
            <a:endParaRPr lang="en-US" sz="3200" dirty="0">
              <a:solidFill>
                <a:srgbClr val="002D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4600"/>
              </a:lnSpc>
            </a:pPr>
            <a:endParaRPr lang="en-US" sz="3200" dirty="0">
              <a:solidFill>
                <a:srgbClr val="002D5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feld 160"/>
          <p:cNvSpPr txBox="1"/>
          <p:nvPr/>
        </p:nvSpPr>
        <p:spPr>
          <a:xfrm>
            <a:off x="15633487" y="34701311"/>
            <a:ext cx="14050222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600"/>
              </a:lnSpc>
            </a:pPr>
            <a:r>
              <a:rPr lang="en-US" sz="3200" b="1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Further research </a:t>
            </a:r>
          </a:p>
          <a:p>
            <a:pPr marL="571500" lvl="0" indent="-571500">
              <a:lnSpc>
                <a:spcPts val="4600"/>
              </a:lnSpc>
              <a:buFont typeface="Wingdings" panose="05000000000000000000" pitchFamily="2" charset="2"/>
              <a:buChar char="à"/>
            </a:pP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Investigation of the role of T cell </a:t>
            </a:r>
            <a:r>
              <a:rPr lang="en-US" sz="3200" dirty="0" err="1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costimulation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on metabolism via SLAMF7</a:t>
            </a:r>
            <a:endParaRPr lang="en-US" sz="3200" dirty="0">
              <a:solidFill>
                <a:srgbClr val="002D5C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571500" lvl="0" indent="-571500">
              <a:lnSpc>
                <a:spcPts val="4600"/>
              </a:lnSpc>
              <a:buFont typeface="Wingdings" panose="05000000000000000000" pitchFamily="2" charset="2"/>
              <a:buChar char="à"/>
            </a:pP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Comparison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model disease 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Rheumatoid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rthritis (Study: </a:t>
            </a:r>
            <a:r>
              <a:rPr lang="en-US" sz="3200" dirty="0" err="1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RheumaMining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with working group Feist and Spiliopoulou)</a:t>
            </a:r>
            <a:endParaRPr lang="en-US" sz="3200" dirty="0">
              <a:solidFill>
                <a:srgbClr val="002D5C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571500" lvl="0" indent="-571500">
              <a:lnSpc>
                <a:spcPts val="4600"/>
              </a:lnSpc>
              <a:buFont typeface="Wingdings" panose="05000000000000000000" pitchFamily="2" charset="2"/>
              <a:buChar char="à"/>
            </a:pP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eletion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SLAMF7 by 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CRISPR/Cas9, Seahorse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time </a:t>
            </a:r>
            <a:r>
              <a:rPr lang="en-US" sz="3200" dirty="0" smtClean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assays, </a:t>
            </a:r>
            <a:r>
              <a:rPr lang="en-US" sz="3200" dirty="0">
                <a:solidFill>
                  <a:srgbClr val="002D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qPCR</a:t>
            </a:r>
          </a:p>
        </p:txBody>
      </p:sp>
      <p:grpSp>
        <p:nvGrpSpPr>
          <p:cNvPr id="30" name="Gruppieren 29"/>
          <p:cNvGrpSpPr/>
          <p:nvPr/>
        </p:nvGrpSpPr>
        <p:grpSpPr>
          <a:xfrm>
            <a:off x="16779826" y="15809180"/>
            <a:ext cx="11319594" cy="5307957"/>
            <a:chOff x="16779826" y="15809180"/>
            <a:chExt cx="11319594" cy="5307957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0951246" y="18787937"/>
              <a:ext cx="2329200" cy="2329200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0945829" y="16353948"/>
              <a:ext cx="2329200" cy="2329200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3360010" y="16353948"/>
              <a:ext cx="2329200" cy="2329200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25770220" y="16353789"/>
              <a:ext cx="2329200" cy="2329200"/>
            </a:xfrm>
            <a:prstGeom prst="rect">
              <a:avLst/>
            </a:prstGeom>
          </p:spPr>
        </p:pic>
        <p:grpSp>
          <p:nvGrpSpPr>
            <p:cNvPr id="7" name="Gruppieren 6"/>
            <p:cNvGrpSpPr/>
            <p:nvPr/>
          </p:nvGrpSpPr>
          <p:grpSpPr>
            <a:xfrm>
              <a:off x="16779826" y="15809180"/>
              <a:ext cx="11306736" cy="5298205"/>
              <a:chOff x="16779826" y="15809180"/>
              <a:chExt cx="11306736" cy="5298205"/>
            </a:xfrm>
          </p:grpSpPr>
          <p:grpSp>
            <p:nvGrpSpPr>
              <p:cNvPr id="3" name="Gruppieren 2"/>
              <p:cNvGrpSpPr/>
              <p:nvPr/>
            </p:nvGrpSpPr>
            <p:grpSpPr>
              <a:xfrm>
                <a:off x="16779826" y="15809180"/>
                <a:ext cx="11306736" cy="5298205"/>
                <a:chOff x="16779826" y="15809180"/>
                <a:chExt cx="11306736" cy="5298205"/>
              </a:xfrm>
            </p:grpSpPr>
            <p:pic>
              <p:nvPicPr>
                <p:cNvPr id="2" name="Grafik 1"/>
                <p:cNvPicPr>
                  <a:picLocks noChangeAspect="1"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785619" y="17576533"/>
                  <a:ext cx="2314800" cy="2314800"/>
                </a:xfrm>
                <a:prstGeom prst="rect">
                  <a:avLst/>
                </a:prstGeom>
              </p:spPr>
            </p:pic>
            <p:grpSp>
              <p:nvGrpSpPr>
                <p:cNvPr id="225" name="Gruppieren 224"/>
                <p:cNvGrpSpPr/>
                <p:nvPr/>
              </p:nvGrpSpPr>
              <p:grpSpPr>
                <a:xfrm>
                  <a:off x="16779826" y="15809180"/>
                  <a:ext cx="11306736" cy="5298205"/>
                  <a:chOff x="1298456" y="1414536"/>
                  <a:chExt cx="7064476" cy="3304159"/>
                </a:xfrm>
              </p:grpSpPr>
              <p:pic>
                <p:nvPicPr>
                  <p:cNvPr id="202" name="Grafik 201"/>
                  <p:cNvPicPr>
                    <a:picLocks noChangeAspect="1"/>
                  </p:cNvPicPr>
                  <p:nvPr/>
                </p:nvPicPr>
                <p:blipFill rotWithShape="1">
                  <a:blip r:embed="rId25"/>
                  <a:srcRect b="26682"/>
                  <a:stretch/>
                </p:blipFill>
                <p:spPr>
                  <a:xfrm>
                    <a:off x="4866603" y="3266988"/>
                    <a:ext cx="1985593" cy="1451707"/>
                  </a:xfrm>
                  <a:prstGeom prst="rect">
                    <a:avLst/>
                  </a:prstGeom>
                </p:spPr>
              </p:pic>
              <p:pic>
                <p:nvPicPr>
                  <p:cNvPr id="204" name="Grafik 203"/>
                  <p:cNvPicPr>
                    <a:picLocks noChangeAspect="1"/>
                  </p:cNvPicPr>
                  <p:nvPr/>
                </p:nvPicPr>
                <p:blipFill rotWithShape="1">
                  <a:blip r:embed="rId26"/>
                  <a:srcRect b="26928"/>
                  <a:stretch/>
                </p:blipFill>
                <p:spPr>
                  <a:xfrm>
                    <a:off x="6377339" y="3266988"/>
                    <a:ext cx="1985593" cy="1446817"/>
                  </a:xfrm>
                  <a:prstGeom prst="rect">
                    <a:avLst/>
                  </a:prstGeom>
                </p:spPr>
              </p:pic>
              <p:sp>
                <p:nvSpPr>
                  <p:cNvPr id="205" name="Textfeld 204"/>
                  <p:cNvSpPr txBox="1"/>
                  <p:nvPr/>
                </p:nvSpPr>
                <p:spPr>
                  <a:xfrm>
                    <a:off x="1360860" y="1414536"/>
                    <a:ext cx="6638541" cy="3646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	           	                      LDH             </a:t>
                    </a:r>
                    <a:r>
                      <a:rPr kumimoji="0" lang="de-DE" sz="3200" b="0" i="0" u="none" strike="noStrike" kern="0" cap="none" spc="0" normalizeH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   </a:t>
                    </a:r>
                    <a:r>
                      <a:rPr kumimoji="0" lang="de-DE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CPT1A               </a:t>
                    </a:r>
                    <a:r>
                      <a:rPr kumimoji="0" lang="de-DE" sz="3200" b="0" i="0" u="none" strike="noStrike" kern="0" cap="none" spc="0" normalizeH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 </a:t>
                    </a:r>
                    <a:r>
                      <a:rPr kumimoji="0" lang="de-DE" sz="3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CD98</a:t>
                    </a:r>
                  </a:p>
                </p:txBody>
              </p:sp>
              <p:sp>
                <p:nvSpPr>
                  <p:cNvPr id="206" name="Rechteck 205"/>
                  <p:cNvSpPr/>
                  <p:nvPr/>
                </p:nvSpPr>
                <p:spPr>
                  <a:xfrm>
                    <a:off x="3905816" y="3277261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chemeClr val="accent3">
                        <a:lumMod val="75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7" name="Rechteck 206"/>
                  <p:cNvSpPr/>
                  <p:nvPr/>
                </p:nvSpPr>
                <p:spPr>
                  <a:xfrm>
                    <a:off x="6920998" y="3277261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rgbClr val="7803B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8" name="Rechteck 207"/>
                  <p:cNvSpPr/>
                  <p:nvPr/>
                </p:nvSpPr>
                <p:spPr>
                  <a:xfrm>
                    <a:off x="5416552" y="3277261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209" name="Gerade Verbindung mit Pfeil 208"/>
                  <p:cNvCxnSpPr/>
                  <p:nvPr/>
                </p:nvCxnSpPr>
                <p:spPr>
                  <a:xfrm flipV="1">
                    <a:off x="3018154" y="2517800"/>
                    <a:ext cx="689468" cy="431449"/>
                  </a:xfrm>
                  <a:prstGeom prst="straightConnector1">
                    <a:avLst/>
                  </a:prstGeom>
                  <a:no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cxnSp>
                <p:nvCxnSpPr>
                  <p:cNvPr id="210" name="Gerade Verbindung mit Pfeil 209"/>
                  <p:cNvCxnSpPr/>
                  <p:nvPr/>
                </p:nvCxnSpPr>
                <p:spPr>
                  <a:xfrm>
                    <a:off x="3019767" y="3492387"/>
                    <a:ext cx="687855" cy="370387"/>
                  </a:xfrm>
                  <a:prstGeom prst="straightConnector1">
                    <a:avLst/>
                  </a:prstGeom>
                  <a:no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  <p:sp>
                <p:nvSpPr>
                  <p:cNvPr id="211" name="Textfeld 210"/>
                  <p:cNvSpPr txBox="1"/>
                  <p:nvPr/>
                </p:nvSpPr>
                <p:spPr>
                  <a:xfrm rot="19567250">
                    <a:off x="3067372" y="2476896"/>
                    <a:ext cx="496975" cy="287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CD4</a:t>
                    </a:r>
                    <a:r>
                      <a:rPr kumimoji="0" lang="de-DE" sz="2400" b="0" i="0" u="none" strike="noStrike" kern="0" cap="none" spc="0" normalizeH="0" baseline="30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+</a:t>
                    </a:r>
                  </a:p>
                </p:txBody>
              </p:sp>
              <p:sp>
                <p:nvSpPr>
                  <p:cNvPr id="212" name="Textfeld 211"/>
                  <p:cNvSpPr txBox="1"/>
                  <p:nvPr/>
                </p:nvSpPr>
                <p:spPr>
                  <a:xfrm rot="1698421">
                    <a:off x="3068129" y="3649449"/>
                    <a:ext cx="496975" cy="28791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2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CD8</a:t>
                    </a:r>
                    <a:r>
                      <a:rPr kumimoji="0" lang="de-DE" sz="2400" b="0" i="0" u="none" strike="noStrike" kern="0" cap="none" spc="0" normalizeH="0" baseline="30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+</a:t>
                    </a:r>
                  </a:p>
                </p:txBody>
              </p:sp>
              <p:sp>
                <p:nvSpPr>
                  <p:cNvPr id="214" name="Rechteck 213"/>
                  <p:cNvSpPr/>
                  <p:nvPr/>
                </p:nvSpPr>
                <p:spPr>
                  <a:xfrm>
                    <a:off x="3906626" y="1757345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chemeClr val="accent3">
                        <a:lumMod val="75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5" name="Rechteck 214"/>
                  <p:cNvSpPr/>
                  <p:nvPr/>
                </p:nvSpPr>
                <p:spPr>
                  <a:xfrm>
                    <a:off x="6921808" y="1757345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rgbClr val="7803B9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6" name="Rechteck 215"/>
                  <p:cNvSpPr/>
                  <p:nvPr/>
                </p:nvSpPr>
                <p:spPr>
                  <a:xfrm>
                    <a:off x="5417362" y="1757345"/>
                    <a:ext cx="1434534" cy="1437618"/>
                  </a:xfrm>
                  <a:prstGeom prst="rect">
                    <a:avLst/>
                  </a:prstGeom>
                  <a:noFill/>
                  <a:ln w="57150" cap="flat" cmpd="sng" algn="ctr">
                    <a:solidFill>
                      <a:srgbClr val="4472C4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19" name="Gruppieren 218"/>
                  <p:cNvGrpSpPr/>
                  <p:nvPr/>
                </p:nvGrpSpPr>
                <p:grpSpPr>
                  <a:xfrm>
                    <a:off x="1298456" y="2517394"/>
                    <a:ext cx="1506385" cy="1437618"/>
                    <a:chOff x="1298456" y="3277261"/>
                    <a:chExt cx="1506385" cy="1437618"/>
                  </a:xfrm>
                </p:grpSpPr>
                <p:sp>
                  <p:nvSpPr>
                    <p:cNvPr id="220" name="Rechteck 219"/>
                    <p:cNvSpPr/>
                    <p:nvPr/>
                  </p:nvSpPr>
                  <p:spPr>
                    <a:xfrm>
                      <a:off x="1298456" y="3277261"/>
                      <a:ext cx="1434534" cy="1437618"/>
                    </a:xfrm>
                    <a:prstGeom prst="rect">
                      <a:avLst/>
                    </a:prstGeom>
                    <a:noFill/>
                    <a:ln w="571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70AD47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221" name="Gruppieren 220"/>
                    <p:cNvGrpSpPr/>
                    <p:nvPr/>
                  </p:nvGrpSpPr>
                  <p:grpSpPr>
                    <a:xfrm>
                      <a:off x="1943880" y="3289024"/>
                      <a:ext cx="860961" cy="523220"/>
                      <a:chOff x="6059357" y="4766573"/>
                      <a:chExt cx="860961" cy="523220"/>
                    </a:xfrm>
                  </p:grpSpPr>
                  <p:sp>
                    <p:nvSpPr>
                      <p:cNvPr id="222" name="Abgerundetes Rechteck 221"/>
                      <p:cNvSpPr/>
                      <p:nvPr/>
                    </p:nvSpPr>
                    <p:spPr>
                      <a:xfrm>
                        <a:off x="6059358" y="4859158"/>
                        <a:ext cx="113731" cy="113732"/>
                      </a:xfrm>
                      <a:prstGeom prst="roundRect">
                        <a:avLst/>
                      </a:prstGeom>
                      <a:solidFill>
                        <a:srgbClr val="3333CC">
                          <a:alpha val="69804"/>
                        </a:srgbClr>
                      </a:solidFill>
                      <a:ln>
                        <a:noFill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23" name="Textfeld 222"/>
                      <p:cNvSpPr txBox="1"/>
                      <p:nvPr/>
                    </p:nvSpPr>
                    <p:spPr>
                      <a:xfrm>
                        <a:off x="6124907" y="4766573"/>
                        <a:ext cx="795411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de-DE" sz="24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rPr>
                          <a:t>Glut1</a:t>
                        </a:r>
                        <a:r>
                          <a:rPr kumimoji="0" lang="de-DE" sz="2400" b="0" i="0" u="none" strike="noStrike" kern="0" cap="none" spc="0" normalizeH="0" baseline="3000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rPr>
                          <a:t>high</a:t>
                        </a:r>
                      </a:p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de-DE" sz="24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rPr>
                          <a:t>Glut1</a:t>
                        </a:r>
                        <a:r>
                          <a:rPr kumimoji="0" lang="de-DE" sz="2400" b="0" i="0" u="none" strike="noStrike" kern="0" cap="none" spc="0" normalizeH="0" baseline="3000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</a:rPr>
                          <a:t>low</a:t>
                        </a:r>
                      </a:p>
                    </p:txBody>
                  </p:sp>
                  <p:sp>
                    <p:nvSpPr>
                      <p:cNvPr id="224" name="Abgerundetes Rechteck 223"/>
                      <p:cNvSpPr/>
                      <p:nvPr/>
                    </p:nvSpPr>
                    <p:spPr>
                      <a:xfrm>
                        <a:off x="6059357" y="5089249"/>
                        <a:ext cx="113731" cy="113732"/>
                      </a:xfrm>
                      <a:prstGeom prst="roundRect">
                        <a:avLst/>
                      </a:prstGeom>
                      <a:solidFill>
                        <a:srgbClr val="00B0F0">
                          <a:alpha val="69804"/>
                        </a:srgbClr>
                      </a:solidFill>
                      <a:ln>
                        <a:noFill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de-DE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  <p:cxnSp>
            <p:nvCxnSpPr>
              <p:cNvPr id="164" name="Gerader Verbinder 163"/>
              <p:cNvCxnSpPr/>
              <p:nvPr/>
            </p:nvCxnSpPr>
            <p:spPr>
              <a:xfrm flipV="1">
                <a:off x="17587727" y="17596472"/>
                <a:ext cx="0" cy="2200122"/>
              </a:xfrm>
              <a:prstGeom prst="line">
                <a:avLst/>
              </a:prstGeom>
              <a:ln w="28575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feld 4"/>
          <p:cNvSpPr txBox="1"/>
          <p:nvPr/>
        </p:nvSpPr>
        <p:spPr>
          <a:xfrm>
            <a:off x="19352445" y="39711968"/>
            <a:ext cx="10384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4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de-DE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lang="de-DE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</a:t>
            </a:r>
            <a:endParaRPr lang="de-DE" sz="4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declare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conflict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endParaRPr lang="de-DE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8430" y="11049848"/>
            <a:ext cx="23046816" cy="1613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11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Office PowerPoint</Application>
  <PresentationFormat>Benutzerdefiniert</PresentationFormat>
  <Paragraphs>124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Janine Blankenburg</dc:creator>
  <cp:lastModifiedBy>Kloß, Silke</cp:lastModifiedBy>
  <cp:revision>115</cp:revision>
  <cp:lastPrinted>2025-05-08T13:38:45Z</cp:lastPrinted>
  <dcterms:created xsi:type="dcterms:W3CDTF">2012-12-18T10:45:52Z</dcterms:created>
  <dcterms:modified xsi:type="dcterms:W3CDTF">2025-06-12T07:47:25Z</dcterms:modified>
</cp:coreProperties>
</file>